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89" r:id="rId5"/>
    <p:sldId id="329" r:id="rId6"/>
    <p:sldId id="332" r:id="rId7"/>
    <p:sldId id="340" r:id="rId8"/>
    <p:sldId id="341" r:id="rId9"/>
    <p:sldId id="343" r:id="rId10"/>
    <p:sldId id="344" r:id="rId11"/>
    <p:sldId id="345" r:id="rId12"/>
    <p:sldId id="346" r:id="rId13"/>
    <p:sldId id="350" r:id="rId14"/>
    <p:sldId id="349" r:id="rId15"/>
    <p:sldId id="351" r:id="rId16"/>
    <p:sldId id="347" r:id="rId17"/>
    <p:sldId id="352" r:id="rId18"/>
    <p:sldId id="348" r:id="rId19"/>
    <p:sldId id="325" r:id="rId20"/>
    <p:sldId id="336" r:id="rId21"/>
    <p:sldId id="335" r:id="rId22"/>
    <p:sldId id="334" r:id="rId23"/>
    <p:sldId id="328" r:id="rId24"/>
    <p:sldId id="327" r:id="rId25"/>
    <p:sldId id="303" r:id="rId26"/>
    <p:sldId id="338" r:id="rId27"/>
    <p:sldId id="330" r:id="rId28"/>
    <p:sldId id="331" r:id="rId29"/>
    <p:sldId id="339" r:id="rId30"/>
    <p:sldId id="270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5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orient="horz" pos="4071">
          <p15:clr>
            <a:srgbClr val="A4A3A4"/>
          </p15:clr>
        </p15:guide>
        <p15:guide id="4" pos="249">
          <p15:clr>
            <a:srgbClr val="A4A3A4"/>
          </p15:clr>
        </p15:guide>
        <p15:guide id="5" pos="2835">
          <p15:clr>
            <a:srgbClr val="A4A3A4"/>
          </p15:clr>
        </p15:guide>
        <p15:guide id="6" pos="293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rena Ruckes" initials="V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CE"/>
    <a:srgbClr val="165F7C"/>
    <a:srgbClr val="804A5D"/>
    <a:srgbClr val="FFFFFF"/>
    <a:srgbClr val="FFFFFE"/>
    <a:srgbClr val="FFFEFF"/>
    <a:srgbClr val="FEFFFF"/>
    <a:srgbClr val="FFFEFE"/>
    <a:srgbClr val="FEFE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howGuides="1">
      <p:cViewPr varScale="1">
        <p:scale>
          <a:sx n="111" d="100"/>
          <a:sy n="111" d="100"/>
        </p:scale>
        <p:origin x="114" y="234"/>
      </p:cViewPr>
      <p:guideLst>
        <p:guide orient="horz" pos="4125"/>
        <p:guide orient="horz" pos="981"/>
        <p:guide orient="horz" pos="4071"/>
        <p:guide pos="249"/>
        <p:guide pos="2835"/>
        <p:guide pos="2936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4353-4CFC-45E5-A931-01EA02C915AC}" type="datetimeFigureOut">
              <a:rPr lang="en-GB" smtClean="0"/>
              <a:t>27/08/2018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1DFBA-0857-4073-B07A-F776BC5881A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7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2813A-629E-4687-9C4C-C5B2AEF1C6D1}" type="datetimeFigureOut">
              <a:rPr lang="de-DE" smtClean="0"/>
              <a:t>27.08.2018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2BA9-48BD-4664-8100-010763719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9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SQS Group Limited  |  Presentation title  |  July 2008  |  page ‹Nr.›</a:t>
            </a:r>
            <a:endParaRPr lang="de-DE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chemeClr val="accent2"/>
            </a:solidFill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-germany@sqs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96001" y="324000"/>
            <a:ext cx="8344800" cy="411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4"/>
          <p:cNvSpPr/>
          <p:nvPr userDrawn="1"/>
        </p:nvSpPr>
        <p:spPr bwMode="auto">
          <a:xfrm>
            <a:off x="396000" y="4509128"/>
            <a:ext cx="8353425" cy="2048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600" b="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Untertitel, Referent, Datum etc. durch Klicken hinzufügen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666042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sz="32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 smtClean="0"/>
              <a:t>Titel durch Klicken hinzufügen</a:t>
            </a:r>
            <a:endParaRPr lang="de-DE" noProof="0" dirty="0"/>
          </a:p>
        </p:txBody>
      </p:sp>
      <p:sp>
        <p:nvSpPr>
          <p:cNvPr id="20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 smtClean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0" name="Textfeld 1"/>
          <p:cNvSpPr txBox="1"/>
          <p:nvPr userDrawn="1"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  <a:latin typeface="+mn-lt"/>
              </a:rPr>
              <a:t>Transforming the World Through Quality</a:t>
            </a:r>
            <a:endParaRPr lang="en-GB" sz="1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4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 smtClean="0"/>
              <a:t>Text durch Klicken hinzufügen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6000" y="548680"/>
            <a:ext cx="7632000" cy="336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300" b="1" noProof="0" dirty="0" smtClean="0">
                <a:solidFill>
                  <a:schemeClr val="tx2"/>
                </a:solidFill>
                <a:latin typeface="+mn-lt"/>
              </a:rPr>
              <a:t>Agenda</a:t>
            </a:r>
            <a:endParaRPr lang="en-GB" sz="23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8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 smtClean="0"/>
              <a:t>Kernaussage durch Klicken hinzufügen</a:t>
            </a:r>
            <a:endParaRPr lang="de-DE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 smtClean="0"/>
              <a:t>Kapitelüberschrift durch Klicken hinzufügen (optional)</a:t>
            </a:r>
            <a:endParaRPr lang="de-DE" noProof="0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 smtClean="0"/>
              <a:t>Text durch Klicken hinzufügen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01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 smtClean="0"/>
              <a:t>Kernaussage durch Klicken hinzufügen</a:t>
            </a:r>
            <a:endParaRPr lang="en-GB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 smtClean="0"/>
              <a:t>Kapitelüberschrift durch Klicken hinzufügen (optional)</a:t>
            </a:r>
            <a:endParaRPr lang="de-DE" noProof="0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7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960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 smtClean="0"/>
              <a:t>Text durch Klicken hinzufügen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6609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 smtClean="0"/>
              <a:t>Text durch Klicken hinzufügen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pic>
        <p:nvPicPr>
          <p:cNvPr id="13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8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" y="6638926"/>
            <a:ext cx="8177245" cy="133349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4" name="Rechteck 14"/>
          <p:cNvSpPr/>
          <p:nvPr userDrawn="1"/>
        </p:nvSpPr>
        <p:spPr bwMode="auto">
          <a:xfrm>
            <a:off x="396000" y="4500000"/>
            <a:ext cx="8353425" cy="2048438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599224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lang="de-DE" sz="3200" b="1" kern="1200" baseline="0" noProof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noProof="0" dirty="0" smtClean="0"/>
              <a:t>Trennseiten-Titel durch Klicken hinzufügen</a:t>
            </a:r>
            <a:endParaRPr lang="de-DE" noProof="0" dirty="0"/>
          </a:p>
        </p:txBody>
      </p: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Trennseiten-Untertitel durch Klicken hinzufügen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96000" y="1558800"/>
            <a:ext cx="8344800" cy="2876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0" i="0" u="none" strike="noStrike" cap="none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1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Kö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/>
          <p:nvPr userDrawn="1"/>
        </p:nvSpPr>
        <p:spPr bwMode="auto">
          <a:xfrm>
            <a:off x="395288" y="324000"/>
            <a:ext cx="8353425" cy="4103472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  <p:sp>
        <p:nvSpPr>
          <p:cNvPr id="13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 smtClean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31" name="Rechteck 14"/>
          <p:cNvSpPr/>
          <p:nvPr userDrawn="1"/>
        </p:nvSpPr>
        <p:spPr bwMode="auto">
          <a:xfrm>
            <a:off x="395288" y="4500000"/>
            <a:ext cx="8353425" cy="2053200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 userDrawn="1"/>
        </p:nvSpPr>
        <p:spPr>
          <a:xfrm>
            <a:off x="611560" y="2078378"/>
            <a:ext cx="3901201" cy="182113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100" kern="1200">
                <a:solidFill>
                  <a:srgbClr val="786446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1600" b="1" noProof="0" dirty="0" smtClean="0">
                <a:solidFill>
                  <a:schemeClr val="tx2"/>
                </a:solidFill>
                <a:latin typeface="+mn-lt"/>
              </a:rPr>
              <a:t>SQS Software Quality Systems AG</a:t>
            </a:r>
          </a:p>
          <a:p>
            <a:pPr>
              <a:lnSpc>
                <a:spcPct val="95000"/>
              </a:lnSpc>
            </a:pPr>
            <a:r>
              <a:rPr lang="de-DE" sz="1600" noProof="0" dirty="0" err="1" smtClean="0">
                <a:solidFill>
                  <a:schemeClr val="tx1"/>
                </a:solidFill>
                <a:latin typeface="+mn-lt"/>
              </a:rPr>
              <a:t>Stollwerckstraße</a:t>
            </a:r>
            <a:r>
              <a:rPr lang="de-DE" sz="1600" baseline="0" noProof="0" dirty="0" smtClean="0">
                <a:solidFill>
                  <a:schemeClr val="tx1"/>
                </a:solidFill>
                <a:latin typeface="+mn-lt"/>
              </a:rPr>
              <a:t> 11</a:t>
            </a:r>
            <a:r>
              <a:rPr lang="de-DE" sz="1600" noProof="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de-DE" sz="1600" noProof="0" dirty="0" smtClean="0">
                <a:solidFill>
                  <a:schemeClr val="tx1"/>
                </a:solidFill>
                <a:latin typeface="+mn-lt"/>
              </a:rPr>
            </a:br>
            <a:r>
              <a:rPr lang="de-DE" sz="1600" noProof="0" dirty="0" smtClean="0">
                <a:solidFill>
                  <a:schemeClr val="tx1"/>
                </a:solidFill>
                <a:latin typeface="+mn-lt"/>
              </a:rPr>
              <a:t>51149 Köln, Deutschland</a:t>
            </a:r>
            <a:endParaRPr lang="de-DE" sz="1600" baseline="0" noProof="0" dirty="0" smtClean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5000"/>
              </a:lnSpc>
              <a:tabLst>
                <a:tab pos="714375" algn="l"/>
              </a:tabLst>
            </a:pPr>
            <a:r>
              <a:rPr lang="de-DE" sz="1600" baseline="0" noProof="0" dirty="0" smtClean="0">
                <a:solidFill>
                  <a:schemeClr val="tx1"/>
                </a:solidFill>
                <a:latin typeface="+mn-lt"/>
              </a:rPr>
              <a:t>Telefon:	+49 2203 9154-0</a:t>
            </a:r>
            <a:br>
              <a:rPr lang="de-DE" sz="1600" baseline="0" noProof="0" dirty="0" smtClean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 smtClean="0">
                <a:solidFill>
                  <a:schemeClr val="tx1"/>
                </a:solidFill>
                <a:latin typeface="+mn-lt"/>
              </a:rPr>
              <a:t>Telefax:	+49 2203 9154-15</a:t>
            </a:r>
            <a:br>
              <a:rPr lang="de-DE" sz="1600" baseline="0" noProof="0" dirty="0" smtClean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 smtClean="0">
                <a:solidFill>
                  <a:schemeClr val="tx1"/>
                </a:solidFill>
                <a:latin typeface="+mn-lt"/>
                <a:hlinkClick r:id="rId3"/>
              </a:rPr>
              <a:t>info-germany@sqs.com</a:t>
            </a:r>
            <a:endParaRPr lang="de-DE" sz="1600" baseline="0" noProof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60900" y="2375736"/>
            <a:ext cx="3921199" cy="119439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smtClean="0"/>
              <a:t>Kontaktperson durch Klicken hinzufügen</a:t>
            </a:r>
          </a:p>
        </p:txBody>
      </p:sp>
      <p:sp>
        <p:nvSpPr>
          <p:cNvPr id="14" name="TextBox 17"/>
          <p:cNvSpPr txBox="1"/>
          <p:nvPr userDrawn="1"/>
        </p:nvSpPr>
        <p:spPr>
          <a:xfrm>
            <a:off x="611560" y="1161269"/>
            <a:ext cx="792616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3200" b="1" noProof="0" dirty="0" smtClean="0">
                <a:solidFill>
                  <a:schemeClr val="tx2"/>
                </a:solidFill>
                <a:latin typeface="+mn-lt"/>
              </a:rPr>
              <a:t>Vielen Dank für Ihre Aufmerksamkeit.</a:t>
            </a:r>
            <a:endParaRPr lang="de-DE" sz="3200" b="1" noProof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12131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 smtClean="0"/>
              <a:t>Leidenschaft </a:t>
            </a:r>
            <a:br>
              <a:rPr lang="de-DE" sz="1600" noProof="0" dirty="0" smtClean="0"/>
            </a:br>
            <a:r>
              <a:rPr lang="de-DE" sz="1600" noProof="0" dirty="0" smtClean="0"/>
              <a:t>für Qualität</a:t>
            </a:r>
            <a:endParaRPr lang="de-DE" sz="1600" noProof="0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2250133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 smtClean="0"/>
              <a:t>Professionelle Partnerschaft</a:t>
            </a:r>
            <a:endParaRPr lang="de-DE" sz="1600" noProof="0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3888135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 smtClean="0"/>
              <a:t>Exzellente Mitarbeiter</a:t>
            </a:r>
            <a:endParaRPr lang="de-DE" sz="1600" noProof="0" dirty="0"/>
          </a:p>
        </p:txBody>
      </p:sp>
      <p:sp>
        <p:nvSpPr>
          <p:cNvPr id="21" name="Textfeld 20"/>
          <p:cNvSpPr txBox="1"/>
          <p:nvPr userDrawn="1"/>
        </p:nvSpPr>
        <p:spPr>
          <a:xfrm>
            <a:off x="5526137" y="5595737"/>
            <a:ext cx="13681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 smtClean="0"/>
              <a:t>Verantwortung</a:t>
            </a:r>
            <a:endParaRPr lang="de-DE" sz="1600" noProof="0" dirty="0"/>
          </a:p>
        </p:txBody>
      </p:sp>
      <p:sp>
        <p:nvSpPr>
          <p:cNvPr id="22" name="Textfeld 21"/>
          <p:cNvSpPr txBox="1"/>
          <p:nvPr userDrawn="1"/>
        </p:nvSpPr>
        <p:spPr>
          <a:xfrm>
            <a:off x="7164288" y="5529061"/>
            <a:ext cx="13681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 smtClean="0"/>
              <a:t>Ehrlichkeit </a:t>
            </a:r>
            <a:br>
              <a:rPr lang="de-DE" sz="1600" noProof="0" dirty="0" smtClean="0"/>
            </a:br>
            <a:r>
              <a:rPr lang="de-DE" sz="1600" noProof="0" dirty="0" smtClean="0"/>
              <a:t>&amp; Integrität</a:t>
            </a:r>
            <a:endParaRPr lang="de-DE" sz="1600" noProof="0" dirty="0"/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2115132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753134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5391136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029290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 bwMode="auto">
          <a:xfrm>
            <a:off x="612131" y="5025005"/>
            <a:ext cx="7920309" cy="32692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Unsere Werte</a:t>
            </a:r>
          </a:p>
        </p:txBody>
      </p:sp>
    </p:spTree>
    <p:extLst>
      <p:ext uri="{BB962C8B-B14F-4D97-AF65-F5344CB8AC3E}">
        <p14:creationId xmlns:p14="http://schemas.microsoft.com/office/powerpoint/2010/main" val="2365236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1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1" r:id="rId6"/>
    <p:sldLayoutId id="2147483663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IoT-Hackathon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24000"/>
            <a:ext cx="8343899" cy="4114800"/>
          </a:xfrm>
          <a:prstGeom prst="rect">
            <a:avLst/>
          </a:prstGeom>
        </p:spPr>
      </p:pic>
      <p:sp>
        <p:nvSpPr>
          <p:cNvPr id="5" name="Rechteck 10"/>
          <p:cNvSpPr/>
          <p:nvPr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20"/>
          <p:cNvSpPr txBox="1"/>
          <p:nvPr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 smtClean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  <a:latin typeface="+mn-lt"/>
              </a:rPr>
              <a:t>Transforming the World Through Quality</a:t>
            </a:r>
            <a:endParaRPr lang="en-GB" sz="1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INFLUXDB – Keine Einführung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 smtClean="0"/>
              <a:t>Timebase</a:t>
            </a:r>
            <a:r>
              <a:rPr lang="de-DE" dirty="0" smtClean="0"/>
              <a:t> Database (NOSQL)</a:t>
            </a:r>
          </a:p>
          <a:p>
            <a:pPr lvl="1"/>
            <a:r>
              <a:rPr lang="de-DE" dirty="0" smtClean="0"/>
              <a:t>Zur Speicherung von zeitbasierten Daten (</a:t>
            </a:r>
            <a:r>
              <a:rPr lang="de-DE" dirty="0" err="1" smtClean="0"/>
              <a:t>Meßreihen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Eine </a:t>
            </a:r>
            <a:r>
              <a:rPr lang="de-DE" dirty="0" err="1" smtClean="0"/>
              <a:t>Meßreihe</a:t>
            </a:r>
            <a:r>
              <a:rPr lang="de-DE" dirty="0" smtClean="0"/>
              <a:t> wird identifiziert über </a:t>
            </a:r>
          </a:p>
          <a:p>
            <a:pPr lvl="2"/>
            <a:r>
              <a:rPr lang="de-DE" dirty="0" smtClean="0"/>
              <a:t>Name</a:t>
            </a:r>
          </a:p>
          <a:p>
            <a:pPr lvl="2"/>
            <a:r>
              <a:rPr lang="de-DE" dirty="0" smtClean="0"/>
              <a:t>Tags (Markierungen)</a:t>
            </a:r>
          </a:p>
          <a:p>
            <a:pPr lvl="2"/>
            <a:r>
              <a:rPr lang="de-DE" dirty="0" err="1" smtClean="0"/>
              <a:t>Meßwert</a:t>
            </a:r>
            <a:r>
              <a:rPr lang="de-DE" dirty="0" smtClean="0"/>
              <a:t>(e)</a:t>
            </a:r>
          </a:p>
          <a:p>
            <a:pPr lvl="2"/>
            <a:r>
              <a:rPr lang="de-DE" dirty="0" smtClean="0"/>
              <a:t>Zeitstempel</a:t>
            </a:r>
          </a:p>
          <a:p>
            <a:pPr marL="266700" lvl="2" indent="0">
              <a:buNone/>
            </a:pPr>
            <a:endParaRPr lang="de-DE" dirty="0" smtClean="0"/>
          </a:p>
          <a:p>
            <a:pPr indent="-276225"/>
            <a:r>
              <a:rPr lang="de-DE" dirty="0" smtClean="0"/>
              <a:t>Datenübertragung über Line-Protokoll</a:t>
            </a:r>
          </a:p>
          <a:p>
            <a:pPr marL="361950" indent="-180975"/>
            <a:r>
              <a:rPr lang="en-US" sz="1050" dirty="0" smtClean="0"/>
              <a:t>&lt;</a:t>
            </a:r>
            <a:r>
              <a:rPr lang="en-US" sz="1050" dirty="0"/>
              <a:t>measurement&gt;[,&lt;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&gt;]] 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&gt;[,&lt;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&gt;] [&lt;timestamp&gt;]</a:t>
            </a:r>
            <a:endParaRPr lang="de-DE" dirty="0" smtClean="0"/>
          </a:p>
          <a:p>
            <a:pPr indent="-276225"/>
            <a:endParaRPr lang="de-DE" dirty="0" smtClean="0"/>
          </a:p>
          <a:p>
            <a:pPr lvl="2"/>
            <a:endParaRPr lang="de-DE" dirty="0" smtClean="0"/>
          </a:p>
          <a:p>
            <a:pPr marL="266700" lvl="2" indent="0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07959" y="5815669"/>
            <a:ext cx="420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https://www.influxdata.com/</a:t>
            </a:r>
          </a:p>
          <a:p>
            <a:r>
              <a:rPr lang="de-DE" dirty="0" smtClean="0"/>
              <a:t>https</a:t>
            </a:r>
            <a:r>
              <a:rPr lang="de-DE" dirty="0"/>
              <a:t>://docs.influxdata.com/influxdb/v1.6/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539552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483768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Tags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5148064" y="4945030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Meßwerte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7236296" y="4942394"/>
            <a:ext cx="97210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Zeitstempel</a:t>
            </a:r>
            <a:endParaRPr kumimoji="0" lang="de-DE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54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NODE-RED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38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GRAFANA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54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 A - Hardware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3828" r="9280" b="6006"/>
          <a:stretch/>
        </p:blipFill>
        <p:spPr>
          <a:xfrm>
            <a:off x="5868144" y="1608803"/>
            <a:ext cx="2060359" cy="2129038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7263" r="4326" b="5013"/>
          <a:stretch/>
        </p:blipFill>
        <p:spPr>
          <a:xfrm rot="5400000">
            <a:off x="734899" y="2490154"/>
            <a:ext cx="4135843" cy="288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5868144" y="4305399"/>
            <a:ext cx="2060359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 B - Hardware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Systemübersicht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20947" y="3007268"/>
            <a:ext cx="1126717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BME280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smtClean="0">
                <a:latin typeface="Arial" charset="0"/>
              </a:rPr>
              <a:t>Temperatur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Feuchtigkeit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smtClean="0">
                <a:latin typeface="Arial" charset="0"/>
              </a:rPr>
              <a:t>Druck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1565608" y="5002833"/>
            <a:ext cx="1584424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 </a:t>
            </a: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Publisher</a:t>
            </a: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&amp; </a:t>
            </a: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charset="0"/>
              </a:rPr>
              <a:t>Subscriber</a:t>
            </a: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WEMOS D1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smtClean="0">
                <a:solidFill>
                  <a:schemeClr val="tx1"/>
                </a:solidFill>
                <a:latin typeface="Arial" charset="0"/>
              </a:rPr>
              <a:t>ESP8266</a:t>
            </a:r>
            <a:br>
              <a:rPr lang="de-DE" sz="1200" dirty="0" smtClean="0">
                <a:solidFill>
                  <a:schemeClr val="tx1"/>
                </a:solidFill>
                <a:latin typeface="Arial" charset="0"/>
              </a:rPr>
            </a:b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NodeA</a:t>
            </a:r>
            <a:r>
              <a:rPr lang="de-DE" sz="1200" dirty="0" smtClean="0">
                <a:solidFill>
                  <a:schemeClr val="tx1"/>
                </a:solidFill>
                <a:latin typeface="Arial" charset="0"/>
              </a:rPr>
              <a:t> / </a:t>
            </a: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Node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B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763688" y="2995761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smtClean="0">
                <a:solidFill>
                  <a:schemeClr val="tx1"/>
                </a:solidFill>
                <a:latin typeface="Arial" charset="0"/>
              </a:rPr>
              <a:t>2x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146641" y="2995760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Aktor </a:t>
            </a:r>
            <a:b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RGB LED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smtClean="0">
                <a:solidFill>
                  <a:schemeClr val="tx1"/>
                </a:solidFill>
                <a:latin typeface="Arial" charset="0"/>
              </a:rPr>
              <a:t>2x bzw.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 Ring</a:t>
            </a:r>
          </a:p>
        </p:txBody>
      </p:sp>
      <p:cxnSp>
        <p:nvCxnSpPr>
          <p:cNvPr id="13" name="Gerade Verbindung mit Pfeil 12"/>
          <p:cNvCxnSpPr>
            <a:stCxn id="8" idx="2"/>
          </p:cNvCxnSpPr>
          <p:nvPr/>
        </p:nvCxnSpPr>
        <p:spPr>
          <a:xfrm>
            <a:off x="984306" y="4457771"/>
            <a:ext cx="641719" cy="617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2"/>
          </p:cNvCxnSpPr>
          <p:nvPr/>
        </p:nvCxnSpPr>
        <p:spPr>
          <a:xfrm>
            <a:off x="2339752" y="4446264"/>
            <a:ext cx="0" cy="5450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2"/>
          </p:cNvCxnSpPr>
          <p:nvPr/>
        </p:nvCxnSpPr>
        <p:spPr>
          <a:xfrm flipV="1">
            <a:off x="3053480" y="4446263"/>
            <a:ext cx="669225" cy="628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 bwMode="auto">
          <a:xfrm>
            <a:off x="4870467" y="5290864"/>
            <a:ext cx="1584424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</a:t>
            </a:r>
            <a:r>
              <a:rPr kumimoji="0" lang="de-DE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Broker</a:t>
            </a:r>
            <a:endParaRPr lang="de-DE" sz="1200" b="1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Mosquitto</a:t>
            </a:r>
            <a:endParaRPr lang="de-DE" sz="1200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 smtClean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3146641" y="5578897"/>
            <a:ext cx="17238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3146642" y="5830129"/>
            <a:ext cx="172382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5500623" y="4446263"/>
            <a:ext cx="4656" cy="8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5786686" y="4416186"/>
            <a:ext cx="9883" cy="8757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1" idx="3"/>
            <a:endCxn id="39" idx="1"/>
          </p:cNvCxnSpPr>
          <p:nvPr/>
        </p:nvCxnSpPr>
        <p:spPr>
          <a:xfrm>
            <a:off x="6454891" y="5758864"/>
            <a:ext cx="623544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 bwMode="auto">
          <a:xfrm>
            <a:off x="7078435" y="5290864"/>
            <a:ext cx="1584000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TIMEBASED DB</a:t>
            </a:r>
            <a:b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INFLUXDB</a:t>
            </a:r>
            <a:endParaRPr lang="de-DE" sz="1200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 smtClean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9" idx="0"/>
            <a:endCxn id="43" idx="2"/>
          </p:cNvCxnSpPr>
          <p:nvPr/>
        </p:nvCxnSpPr>
        <p:spPr>
          <a:xfrm flipV="1">
            <a:off x="7870435" y="4398325"/>
            <a:ext cx="770" cy="8925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Gruppieren 64"/>
          <p:cNvGrpSpPr/>
          <p:nvPr/>
        </p:nvGrpSpPr>
        <p:grpSpPr>
          <a:xfrm>
            <a:off x="4853248" y="2993136"/>
            <a:ext cx="3809957" cy="1405189"/>
            <a:chOff x="4853248" y="1960500"/>
            <a:chExt cx="3809957" cy="936000"/>
          </a:xfrm>
        </p:grpSpPr>
        <p:sp>
          <p:nvSpPr>
            <p:cNvPr id="28" name="Abgerundetes Rechteck 27"/>
            <p:cNvSpPr/>
            <p:nvPr/>
          </p:nvSpPr>
          <p:spPr bwMode="auto">
            <a:xfrm>
              <a:off x="4853248" y="1960500"/>
              <a:ext cx="1584424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MQTT </a:t>
              </a:r>
              <a:r>
                <a:rPr kumimoji="0" lang="de-DE" sz="1200" b="1" i="0" u="none" strike="noStrike" cap="none" normalizeH="0" baseline="0" dirty="0" smtClean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Arial" charset="0"/>
                </a:rPr>
                <a:t>Publisher</a:t>
              </a:r>
              <a:r>
                <a:rPr kumimoji="0" lang="de-DE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&amp; </a:t>
              </a:r>
              <a:br>
                <a:rPr kumimoji="0" lang="de-DE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</a:rPr>
                <a:t>Subscriber</a:t>
              </a:r>
              <a:r>
                <a:rPr kumimoji="0" lang="de-DE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/>
              </a:r>
              <a:br>
                <a:rPr kumimoji="0" lang="de-DE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Node-Red</a:t>
              </a:r>
              <a:endParaRPr lang="de-DE" sz="1200" b="1" dirty="0" smtClean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 smtClean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7079205" y="1960500"/>
              <a:ext cx="1584000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DASHBOARD</a:t>
              </a:r>
              <a:br>
                <a:rPr kumimoji="0" lang="de-DE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GRAFANA</a:t>
              </a:r>
              <a:endParaRPr lang="de-DE" sz="1200" dirty="0" smtClean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 smtClean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731334" y="5324574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MQTT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4990876" y="4730063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MQTT</a:t>
            </a:r>
            <a:endParaRPr lang="de-DE" sz="1200" b="1" dirty="0"/>
          </a:p>
        </p:txBody>
      </p:sp>
      <p:sp>
        <p:nvSpPr>
          <p:cNvPr id="58" name="Textfeld 57"/>
          <p:cNvSpPr txBox="1"/>
          <p:nvPr/>
        </p:nvSpPr>
        <p:spPr>
          <a:xfrm>
            <a:off x="5746957" y="4718880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MQTT</a:t>
            </a:r>
            <a:endParaRPr lang="de-DE" sz="1200" b="1" dirty="0"/>
          </a:p>
        </p:txBody>
      </p:sp>
      <p:sp>
        <p:nvSpPr>
          <p:cNvPr id="59" name="Textfeld 58"/>
          <p:cNvSpPr txBox="1"/>
          <p:nvPr/>
        </p:nvSpPr>
        <p:spPr>
          <a:xfrm>
            <a:off x="3720919" y="5844942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MQTT</a:t>
            </a:r>
            <a:endParaRPr lang="de-DE" sz="1200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3288125" y="470411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15708" y="465089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 smtClean="0"/>
              <a:t>Onewire</a:t>
            </a:r>
            <a:endParaRPr lang="de-DE" sz="12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297537" y="454597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6470233" y="5752198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HTTP</a:t>
            </a:r>
            <a:endParaRPr lang="de-DE" sz="1200" b="1" dirty="0"/>
          </a:p>
        </p:txBody>
      </p:sp>
      <p:sp>
        <p:nvSpPr>
          <p:cNvPr id="64" name="Textfeld 63"/>
          <p:cNvSpPr txBox="1"/>
          <p:nvPr/>
        </p:nvSpPr>
        <p:spPr>
          <a:xfrm>
            <a:off x="7836680" y="4791314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HTTP</a:t>
            </a:r>
            <a:endParaRPr lang="de-DE" sz="1200" b="1" dirty="0"/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1" y="1637129"/>
            <a:ext cx="942097" cy="942097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1" y="1864589"/>
            <a:ext cx="784523" cy="784523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3" y="1941352"/>
            <a:ext cx="489543" cy="4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smtClean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20</a:t>
            </a:fld>
            <a:endParaRPr lang="en-GB" noProof="0"/>
          </a:p>
        </p:txBody>
      </p:sp>
      <p:pic>
        <p:nvPicPr>
          <p:cNvPr id="10" name="Content Placeholder 8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25127"/>
            <a:ext cx="8353425" cy="4123758"/>
          </a:xfrm>
        </p:spPr>
      </p:pic>
    </p:spTree>
    <p:extLst>
      <p:ext uri="{BB962C8B-B14F-4D97-AF65-F5344CB8AC3E}">
        <p14:creationId xmlns:p14="http://schemas.microsoft.com/office/powerpoint/2010/main" val="25047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smtClean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21</a:t>
            </a:fld>
            <a:endParaRPr lang="en-GB" noProof="0"/>
          </a:p>
        </p:txBody>
      </p:sp>
      <p:grpSp>
        <p:nvGrpSpPr>
          <p:cNvPr id="97" name="Gruppieren 96"/>
          <p:cNvGrpSpPr/>
          <p:nvPr/>
        </p:nvGrpSpPr>
        <p:grpSpPr>
          <a:xfrm>
            <a:off x="395288" y="2107447"/>
            <a:ext cx="8411595" cy="4365219"/>
            <a:chOff x="838200" y="1007997"/>
            <a:chExt cx="10515600" cy="5457098"/>
          </a:xfrm>
        </p:grpSpPr>
        <p:pic>
          <p:nvPicPr>
            <p:cNvPr id="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007997"/>
              <a:ext cx="10515600" cy="5191140"/>
            </a:xfrm>
            <a:prstGeom prst="rect">
              <a:avLst/>
            </a:prstGeom>
          </p:spPr>
        </p:pic>
        <p:cxnSp>
          <p:nvCxnSpPr>
            <p:cNvPr id="99" name="Straight Connector 20"/>
            <p:cNvCxnSpPr/>
            <p:nvPr/>
          </p:nvCxnSpPr>
          <p:spPr>
            <a:xfrm>
              <a:off x="2515056" y="4849334"/>
              <a:ext cx="29569" cy="160407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4"/>
            <p:cNvCxnSpPr/>
            <p:nvPr/>
          </p:nvCxnSpPr>
          <p:spPr>
            <a:xfrm flipH="1">
              <a:off x="2515056" y="6453407"/>
              <a:ext cx="4230189" cy="1160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2720787" y="4830142"/>
              <a:ext cx="0" cy="1454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0"/>
            <p:cNvCxnSpPr/>
            <p:nvPr/>
          </p:nvCxnSpPr>
          <p:spPr>
            <a:xfrm>
              <a:off x="6572240" y="4129088"/>
              <a:ext cx="0" cy="218617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3"/>
            <p:cNvCxnSpPr/>
            <p:nvPr/>
          </p:nvCxnSpPr>
          <p:spPr>
            <a:xfrm flipH="1">
              <a:off x="2720787" y="6284381"/>
              <a:ext cx="3851453" cy="3088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/>
            <p:cNvCxnSpPr/>
            <p:nvPr/>
          </p:nvCxnSpPr>
          <p:spPr>
            <a:xfrm flipH="1">
              <a:off x="7722498" y="4554140"/>
              <a:ext cx="537040" cy="166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8"/>
            <p:cNvCxnSpPr/>
            <p:nvPr/>
          </p:nvCxnSpPr>
          <p:spPr>
            <a:xfrm flipH="1">
              <a:off x="8297849" y="2362072"/>
              <a:ext cx="221427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0"/>
            <p:cNvCxnSpPr/>
            <p:nvPr/>
          </p:nvCxnSpPr>
          <p:spPr>
            <a:xfrm flipH="1">
              <a:off x="8237333" y="2362072"/>
              <a:ext cx="60516" cy="22175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2"/>
            <p:cNvCxnSpPr/>
            <p:nvPr/>
          </p:nvCxnSpPr>
          <p:spPr>
            <a:xfrm flipH="1" flipV="1">
              <a:off x="7643577" y="5603299"/>
              <a:ext cx="2772011" cy="3351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3"/>
            <p:cNvCxnSpPr/>
            <p:nvPr/>
          </p:nvCxnSpPr>
          <p:spPr>
            <a:xfrm flipH="1">
              <a:off x="10408790" y="5222175"/>
              <a:ext cx="6798" cy="44088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5"/>
            <p:cNvCxnSpPr/>
            <p:nvPr/>
          </p:nvCxnSpPr>
          <p:spPr>
            <a:xfrm flipH="1">
              <a:off x="8979694" y="5222175"/>
              <a:ext cx="2" cy="578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/>
            <p:cNvCxnSpPr/>
            <p:nvPr/>
          </p:nvCxnSpPr>
          <p:spPr>
            <a:xfrm flipH="1">
              <a:off x="7643576" y="5801030"/>
              <a:ext cx="1336118" cy="160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51"/>
            <p:cNvCxnSpPr/>
            <p:nvPr/>
          </p:nvCxnSpPr>
          <p:spPr>
            <a:xfrm flipH="1">
              <a:off x="2084018" y="1553608"/>
              <a:ext cx="62650" cy="136944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52"/>
            <p:cNvCxnSpPr/>
            <p:nvPr/>
          </p:nvCxnSpPr>
          <p:spPr>
            <a:xfrm flipH="1">
              <a:off x="2288203" y="1703710"/>
              <a:ext cx="16491" cy="127642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55"/>
            <p:cNvCxnSpPr/>
            <p:nvPr/>
          </p:nvCxnSpPr>
          <p:spPr>
            <a:xfrm>
              <a:off x="3834095" y="1658393"/>
              <a:ext cx="7665" cy="166099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56"/>
            <p:cNvCxnSpPr/>
            <p:nvPr/>
          </p:nvCxnSpPr>
          <p:spPr>
            <a:xfrm>
              <a:off x="3993648" y="1565347"/>
              <a:ext cx="0" cy="15934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3"/>
            <p:cNvCxnSpPr/>
            <p:nvPr/>
          </p:nvCxnSpPr>
          <p:spPr>
            <a:xfrm flipH="1">
              <a:off x="3841760" y="3352725"/>
              <a:ext cx="1180296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6"/>
            <p:cNvCxnSpPr/>
            <p:nvPr/>
          </p:nvCxnSpPr>
          <p:spPr>
            <a:xfrm flipH="1">
              <a:off x="4012624" y="3136105"/>
              <a:ext cx="77368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8"/>
            <p:cNvCxnSpPr/>
            <p:nvPr/>
          </p:nvCxnSpPr>
          <p:spPr>
            <a:xfrm flipH="1">
              <a:off x="2288203" y="1689198"/>
              <a:ext cx="1553557" cy="1451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/>
            <p:cNvCxnSpPr/>
            <p:nvPr/>
          </p:nvCxnSpPr>
          <p:spPr>
            <a:xfrm flipH="1" flipV="1">
              <a:off x="2130863" y="1559369"/>
              <a:ext cx="1881761" cy="1307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2"/>
            <p:cNvCxnSpPr/>
            <p:nvPr/>
          </p:nvCxnSpPr>
          <p:spPr>
            <a:xfrm flipH="1">
              <a:off x="4793978" y="2784833"/>
              <a:ext cx="4758" cy="37396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3"/>
            <p:cNvCxnSpPr/>
            <p:nvPr/>
          </p:nvCxnSpPr>
          <p:spPr>
            <a:xfrm flipH="1">
              <a:off x="4992462" y="2780854"/>
              <a:ext cx="18883" cy="59586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4"/>
            <p:cNvCxnSpPr/>
            <p:nvPr/>
          </p:nvCxnSpPr>
          <p:spPr>
            <a:xfrm>
              <a:off x="6748403" y="4068960"/>
              <a:ext cx="0" cy="239613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4"/>
            <p:cNvCxnSpPr/>
            <p:nvPr/>
          </p:nvCxnSpPr>
          <p:spPr>
            <a:xfrm>
              <a:off x="10502274" y="2361774"/>
              <a:ext cx="0" cy="41494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53"/>
            <p:cNvSpPr/>
            <p:nvPr/>
          </p:nvSpPr>
          <p:spPr>
            <a:xfrm>
              <a:off x="10572750" y="2442593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/>
                <a:t>IN</a:t>
              </a:r>
              <a:endParaRPr lang="en-US" sz="1000" b="1"/>
            </a:p>
          </p:txBody>
        </p:sp>
        <p:sp>
          <p:nvSpPr>
            <p:cNvPr id="124" name="Rounded Rectangle 64"/>
            <p:cNvSpPr/>
            <p:nvPr/>
          </p:nvSpPr>
          <p:spPr>
            <a:xfrm>
              <a:off x="10473697" y="5222175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/>
                <a:t>GND</a:t>
              </a:r>
              <a:endParaRPr lang="en-US" sz="1000" b="1" dirty="0"/>
            </a:p>
          </p:txBody>
        </p:sp>
        <p:sp>
          <p:nvSpPr>
            <p:cNvPr id="125" name="Rounded Rectangle 65"/>
            <p:cNvSpPr/>
            <p:nvPr/>
          </p:nvSpPr>
          <p:spPr>
            <a:xfrm>
              <a:off x="9211635" y="4596030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/>
                <a:t>PWR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9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smtClean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22</a:t>
            </a:fld>
            <a:endParaRPr lang="en-GB" noProof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29273"/>
            <a:ext cx="8353425" cy="3915466"/>
          </a:xfrm>
        </p:spPr>
      </p:pic>
    </p:spTree>
    <p:extLst>
      <p:ext uri="{BB962C8B-B14F-4D97-AF65-F5344CB8AC3E}">
        <p14:creationId xmlns:p14="http://schemas.microsoft.com/office/powerpoint/2010/main" val="6506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Programmierung mit der 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smtClean="0"/>
              <a:t>Entwicklungsumgebung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2408"/>
            <a:ext cx="8383672" cy="4979591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 bwMode="auto">
          <a:xfrm>
            <a:off x="6948264" y="1115641"/>
            <a:ext cx="1538036" cy="793385"/>
          </a:xfrm>
          <a:prstGeom prst="wedgeRoundRectCallout">
            <a:avLst>
              <a:gd name="adj1" fmla="val 48668"/>
              <a:gd name="adj2" fmla="val 686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Öffnet</a:t>
            </a:r>
            <a:r>
              <a:rPr lang="de-DE" sz="1600" b="1" dirty="0"/>
              <a:t> </a:t>
            </a:r>
            <a:endParaRPr lang="de-DE" sz="1600" b="1" dirty="0" smtClean="0"/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 smtClean="0"/>
              <a:t>serielle </a:t>
            </a:r>
            <a:r>
              <a:rPr lang="de-DE" sz="1600" b="1" dirty="0" err="1" smtClean="0"/>
              <a:t>Console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3347864" y="5110046"/>
            <a:ext cx="3888432" cy="908115"/>
          </a:xfrm>
          <a:prstGeom prst="wedgeRoundRectCallout">
            <a:avLst>
              <a:gd name="adj1" fmla="val 39010"/>
              <a:gd name="adj2" fmla="val 7663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Aktuelle Einstellungen: Entwicklungsboard,</a:t>
            </a:r>
            <a:r>
              <a:rPr lang="de-DE" sz="1600" b="1" dirty="0"/>
              <a:t> </a:t>
            </a:r>
            <a:r>
              <a:rPr lang="de-DE" sz="1600" b="1" dirty="0" smtClean="0"/>
              <a:t>serielle Baud-Rate und s</a:t>
            </a:r>
            <a:r>
              <a:rPr kumimoji="0" lang="de-DE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erielle Schnittstelle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395288" y="2924945"/>
            <a:ext cx="1538036" cy="504056"/>
          </a:xfrm>
          <a:prstGeom prst="wedgeRoundRectCallout">
            <a:avLst>
              <a:gd name="adj1" fmla="val -38828"/>
              <a:gd name="adj2" fmla="val -20059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115616" y="2332426"/>
            <a:ext cx="1944216" cy="504056"/>
          </a:xfrm>
          <a:prstGeom prst="wedgeRoundRectCallout">
            <a:avLst>
              <a:gd name="adj1" fmla="val -68555"/>
              <a:gd name="adj2" fmla="val -10133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r>
              <a:rPr kumimoji="0" lang="de-DE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&amp; Upload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5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Entwicklungsboard auswählen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22" y="1511300"/>
            <a:ext cx="630715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Zusatzbibliotheken installieren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2920340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8848" y="1973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98848" y="4322267"/>
            <a:ext cx="1240904" cy="600842"/>
            <a:chOff x="1098848" y="4322267"/>
            <a:chExt cx="1240904" cy="600842"/>
          </a:xfrm>
        </p:grpSpPr>
        <p:sp>
          <p:nvSpPr>
            <p:cNvPr id="13" name="Abgerundetes Rechteck 12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1251248" y="4474667"/>
            <a:ext cx="1240904" cy="600842"/>
            <a:chOff x="1098848" y="4322267"/>
            <a:chExt cx="1240904" cy="60084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1" name="Ellipse 2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3" name="Gruppieren 22"/>
          <p:cNvGrpSpPr/>
          <p:nvPr/>
        </p:nvGrpSpPr>
        <p:grpSpPr>
          <a:xfrm>
            <a:off x="1403648" y="4627067"/>
            <a:ext cx="1240904" cy="600842"/>
            <a:chOff x="1098848" y="4322267"/>
            <a:chExt cx="1240904" cy="600842"/>
          </a:xfrm>
        </p:grpSpPr>
        <p:sp>
          <p:nvSpPr>
            <p:cNvPr id="24" name="Abgerundetes Rechteck 2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6" name="Ellipse 2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2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1556048" y="4779467"/>
            <a:ext cx="1240904" cy="600842"/>
            <a:chOff x="1098848" y="4322267"/>
            <a:chExt cx="1240904" cy="600842"/>
          </a:xfrm>
        </p:grpSpPr>
        <p:sp>
          <p:nvSpPr>
            <p:cNvPr id="29" name="Abgerundetes Rechteck 2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1" name="Ellipse 3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Ellipse 3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3" name="Gruppieren 32"/>
          <p:cNvGrpSpPr/>
          <p:nvPr/>
        </p:nvGrpSpPr>
        <p:grpSpPr>
          <a:xfrm>
            <a:off x="1708448" y="4931867"/>
            <a:ext cx="1240904" cy="600842"/>
            <a:chOff x="1098848" y="4322267"/>
            <a:chExt cx="1240904" cy="600842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uppieren 3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6" name="Ellipse 3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uppieren 37"/>
          <p:cNvGrpSpPr/>
          <p:nvPr/>
        </p:nvGrpSpPr>
        <p:grpSpPr>
          <a:xfrm>
            <a:off x="1860848" y="5084267"/>
            <a:ext cx="1240904" cy="600842"/>
            <a:chOff x="1098848" y="4322267"/>
            <a:chExt cx="1240904" cy="600842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1" name="Ellipse 4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3" name="Gruppieren 42"/>
          <p:cNvGrpSpPr/>
          <p:nvPr/>
        </p:nvGrpSpPr>
        <p:grpSpPr>
          <a:xfrm>
            <a:off x="2013248" y="5236667"/>
            <a:ext cx="1240904" cy="600842"/>
            <a:chOff x="1098848" y="4322267"/>
            <a:chExt cx="1240904" cy="600842"/>
          </a:xfrm>
        </p:grpSpPr>
        <p:sp>
          <p:nvSpPr>
            <p:cNvPr id="44" name="Abgerundetes Rechteck 4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6" name="Ellipse 4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165648" y="5389067"/>
            <a:ext cx="1240904" cy="600842"/>
            <a:chOff x="1098848" y="4322267"/>
            <a:chExt cx="1240904" cy="600842"/>
          </a:xfrm>
        </p:grpSpPr>
        <p:sp>
          <p:nvSpPr>
            <p:cNvPr id="49" name="Abgerundetes Rechteck 4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 smtClean="0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uppieren 4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51" name="Ellipse 5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Ellipse 5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Abgerundetes Rechteck 57"/>
          <p:cNvSpPr/>
          <p:nvPr/>
        </p:nvSpPr>
        <p:spPr bwMode="auto">
          <a:xfrm>
            <a:off x="1251248" y="21257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Abgerundetes Rechteck 58"/>
          <p:cNvSpPr/>
          <p:nvPr/>
        </p:nvSpPr>
        <p:spPr bwMode="auto">
          <a:xfrm>
            <a:off x="1403648" y="22781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1556048" y="24305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bgerundetes Rechteck 60"/>
          <p:cNvSpPr/>
          <p:nvPr/>
        </p:nvSpPr>
        <p:spPr bwMode="auto">
          <a:xfrm>
            <a:off x="1708448" y="25829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1860848" y="2735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 smtClean="0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Abgerundetes Rechteck 62"/>
          <p:cNvSpPr/>
          <p:nvPr/>
        </p:nvSpPr>
        <p:spPr bwMode="auto">
          <a:xfrm>
            <a:off x="4355976" y="3609749"/>
            <a:ext cx="1584424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MOSQITTO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6983770" y="3601645"/>
            <a:ext cx="1584000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 DB</a:t>
            </a:r>
            <a:endParaRPr kumimoji="0" lang="de-DE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Abgerundetes Rechteck 65"/>
          <p:cNvSpPr/>
          <p:nvPr/>
        </p:nvSpPr>
        <p:spPr bwMode="auto">
          <a:xfrm>
            <a:off x="4352223" y="2530058"/>
            <a:ext cx="1584424" cy="651888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Node-Red</a:t>
            </a:r>
            <a:endParaRPr lang="de-DE" sz="1200" b="1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" name="Abgerundetes Rechteck 66"/>
          <p:cNvSpPr/>
          <p:nvPr/>
        </p:nvSpPr>
        <p:spPr bwMode="auto">
          <a:xfrm>
            <a:off x="6981220" y="2539414"/>
            <a:ext cx="1584000" cy="651891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GRAFANA</a:t>
            </a:r>
            <a:endParaRPr lang="de-DE" sz="1200" b="1" dirty="0" smtClean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3101752" y="4205122"/>
            <a:ext cx="1038200" cy="5160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>
            <a:off x="3028240" y="3031378"/>
            <a:ext cx="1111712" cy="54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64" idx="1"/>
          </p:cNvCxnSpPr>
          <p:nvPr/>
        </p:nvCxnSpPr>
        <p:spPr>
          <a:xfrm flipV="1">
            <a:off x="5940400" y="3907534"/>
            <a:ext cx="1043370" cy="810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7" idx="2"/>
            <a:endCxn id="64" idx="0"/>
          </p:cNvCxnSpPr>
          <p:nvPr/>
        </p:nvCxnSpPr>
        <p:spPr>
          <a:xfrm>
            <a:off x="7773220" y="3191305"/>
            <a:ext cx="2550" cy="41034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66" idx="2"/>
            <a:endCxn id="63" idx="0"/>
          </p:cNvCxnSpPr>
          <p:nvPr/>
        </p:nvCxnSpPr>
        <p:spPr>
          <a:xfrm>
            <a:off x="5144435" y="3181946"/>
            <a:ext cx="3753" cy="42780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9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MQTT - Kurzübersicht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7C5ED-1040-4209-85E4-21C360E4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Was ist das?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62094-E0A9-4264-90F2-5F325070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MQTT </a:t>
            </a:r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MQ </a:t>
            </a:r>
            <a:r>
              <a:rPr lang="de-DE" dirty="0" err="1">
                <a:cs typeface="Calibri"/>
              </a:rPr>
              <a:t>Telemetry</a:t>
            </a:r>
            <a:r>
              <a:rPr lang="de-DE" dirty="0">
                <a:cs typeface="Calibri"/>
              </a:rPr>
              <a:t> Transport</a:t>
            </a:r>
          </a:p>
          <a:p>
            <a:endParaRPr lang="de-DE" dirty="0" smtClean="0">
              <a:cs typeface="Calibri"/>
            </a:endParaRPr>
          </a:p>
          <a:p>
            <a:r>
              <a:rPr lang="de-DE" dirty="0" err="1" smtClean="0">
                <a:cs typeface="Calibri"/>
              </a:rPr>
              <a:t>Publish</a:t>
            </a:r>
            <a:r>
              <a:rPr lang="de-DE" dirty="0" smtClean="0">
                <a:cs typeface="Calibri"/>
              </a:rPr>
              <a:t> </a:t>
            </a:r>
            <a:r>
              <a:rPr lang="de-DE" dirty="0">
                <a:cs typeface="Calibri"/>
              </a:rPr>
              <a:t>&amp; 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 System</a:t>
            </a:r>
          </a:p>
          <a:p>
            <a:r>
              <a:rPr lang="de-DE" dirty="0">
                <a:cs typeface="Calibri"/>
              </a:rPr>
              <a:t>Ermöglicht Senden &amp; Empfangen Nachrichten als Client</a:t>
            </a:r>
          </a:p>
          <a:p>
            <a:endParaRPr lang="de-DE" dirty="0" smtClean="0">
              <a:cs typeface="Calibri"/>
            </a:endParaRPr>
          </a:p>
          <a:p>
            <a:r>
              <a:rPr lang="de-DE" dirty="0" smtClean="0">
                <a:cs typeface="Calibri"/>
              </a:rPr>
              <a:t>Ermöglicht </a:t>
            </a:r>
            <a:r>
              <a:rPr lang="de-DE" dirty="0">
                <a:cs typeface="Calibri"/>
              </a:rPr>
              <a:t>einfache Kommunikation zwischen verschiedenen Geräten</a:t>
            </a:r>
          </a:p>
          <a:p>
            <a:r>
              <a:rPr lang="de-DE" dirty="0">
                <a:cs typeface="Calibri"/>
              </a:rPr>
              <a:t>Geringe Bandbreite</a:t>
            </a:r>
          </a:p>
          <a:p>
            <a:endParaRPr lang="de-DE" dirty="0" smtClean="0"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smtClean="0">
                <a:cs typeface="Calibri"/>
              </a:rPr>
              <a:t>Gut </a:t>
            </a:r>
            <a:r>
              <a:rPr lang="de-DE" dirty="0">
                <a:cs typeface="Calibri"/>
              </a:rPr>
              <a:t>geeignet für </a:t>
            </a:r>
            <a:r>
              <a:rPr lang="de-DE" dirty="0" err="1">
                <a:cs typeface="Calibri"/>
              </a:rPr>
              <a:t>IoT</a:t>
            </a:r>
            <a:r>
              <a:rPr lang="de-DE" dirty="0">
                <a:cs typeface="Calibri"/>
              </a:rPr>
              <a:t> </a:t>
            </a:r>
            <a:r>
              <a:rPr lang="de-DE" dirty="0" smtClean="0">
                <a:cs typeface="Calibri"/>
              </a:rPr>
              <a:t>Applikationen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  <a:p>
            <a:r>
              <a:rPr lang="de-DE" dirty="0" smtClean="0">
                <a:cs typeface="Calibri"/>
              </a:rPr>
              <a:t>Anwendungsfälle:</a:t>
            </a:r>
            <a:endParaRPr lang="de-DE" dirty="0">
              <a:cs typeface="Calibri"/>
            </a:endParaRPr>
          </a:p>
          <a:p>
            <a:pPr lvl="1"/>
            <a:r>
              <a:rPr lang="de-DE" dirty="0">
                <a:cs typeface="Calibri"/>
              </a:rPr>
              <a:t>Sende einen Befehl, um Geräte ein- oder auszuschalten</a:t>
            </a:r>
          </a:p>
          <a:p>
            <a:pPr lvl="1"/>
            <a:r>
              <a:rPr lang="de-DE" dirty="0">
                <a:cs typeface="Calibri"/>
              </a:rPr>
              <a:t>Lese Daten von einem Sensor und publiziere sie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87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462F6-320B-4286-ACB8-2AA41CAA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</a:t>
            </a:r>
            <a:r>
              <a:rPr lang="de-DE" dirty="0" smtClean="0">
                <a:cs typeface="Calibri Light"/>
              </a:rPr>
              <a:t>Basisbegriffe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65B03-E635-445D-895D-DA78E966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Broker</a:t>
            </a:r>
          </a:p>
          <a:p>
            <a:endParaRPr lang="de-DE" dirty="0" smtClean="0">
              <a:cs typeface="Calibri"/>
            </a:endParaRPr>
          </a:p>
          <a:p>
            <a:r>
              <a:rPr lang="de-DE" dirty="0" err="1" smtClean="0">
                <a:cs typeface="Calibri"/>
              </a:rPr>
              <a:t>Publish</a:t>
            </a:r>
            <a:r>
              <a:rPr lang="de-DE" dirty="0" smtClean="0">
                <a:cs typeface="Calibri"/>
              </a:rPr>
              <a:t>/</a:t>
            </a:r>
            <a:r>
              <a:rPr lang="de-DE" dirty="0" err="1" smtClean="0">
                <a:cs typeface="Calibri"/>
              </a:rPr>
              <a:t>Subscribe</a:t>
            </a:r>
            <a:endParaRPr lang="de-DE" dirty="0"/>
          </a:p>
          <a:p>
            <a:endParaRPr lang="de-DE" dirty="0" smtClean="0">
              <a:cs typeface="Calibri"/>
            </a:endParaRPr>
          </a:p>
          <a:p>
            <a:r>
              <a:rPr lang="de-DE" dirty="0" smtClean="0">
                <a:cs typeface="Calibri"/>
              </a:rPr>
              <a:t>Messages</a:t>
            </a:r>
            <a:endParaRPr lang="de-DE" dirty="0">
              <a:cs typeface="Calibri"/>
            </a:endParaRPr>
          </a:p>
          <a:p>
            <a:endParaRPr lang="de-DE" dirty="0" smtClean="0">
              <a:cs typeface="Calibri"/>
            </a:endParaRPr>
          </a:p>
          <a:p>
            <a:r>
              <a:rPr lang="de-DE" dirty="0" smtClean="0">
                <a:cs typeface="Calibri"/>
              </a:rPr>
              <a:t>Topics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DFB9A-BDFA-4D96-A15A-5FA47B12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Broker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A78E4-C3CF-4809-A0EF-EBF1E2AA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Empfängt alle </a:t>
            </a:r>
            <a:r>
              <a:rPr lang="de-DE" dirty="0" smtClean="0">
                <a:cs typeface="Calibri"/>
              </a:rPr>
              <a:t>Nachrichten </a:t>
            </a:r>
            <a:endParaRPr lang="de-DE" dirty="0">
              <a:cs typeface="Calibri"/>
            </a:endParaRPr>
          </a:p>
          <a:p>
            <a:pPr lvl="1"/>
            <a:r>
              <a:rPr lang="de-DE" dirty="0">
                <a:cs typeface="Calibri"/>
              </a:rPr>
              <a:t>Filtert die Nachrichten</a:t>
            </a:r>
          </a:p>
          <a:p>
            <a:pPr lvl="1"/>
            <a:r>
              <a:rPr lang="de-DE" dirty="0">
                <a:cs typeface="Calibri"/>
              </a:rPr>
              <a:t>Publiziert Nachrichten an die Abonnenten (Subscriber)</a:t>
            </a:r>
          </a:p>
          <a:p>
            <a:pPr lvl="1"/>
            <a:r>
              <a:rPr lang="de-DE" dirty="0">
                <a:cs typeface="Calibri"/>
              </a:rPr>
              <a:t>Bekannter Broker: </a:t>
            </a:r>
            <a:r>
              <a:rPr lang="de-DE" dirty="0" err="1">
                <a:cs typeface="Calibri"/>
              </a:rPr>
              <a:t>Mosquitto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635896" y="3861048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1975310" y="4227520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394380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420179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203491" y="4466627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D4E1-2280-4465-A113-F07151D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Publish/</a:t>
            </a:r>
            <a:r>
              <a:rPr lang="de-DE" dirty="0" err="1">
                <a:cs typeface="Calibri Light"/>
              </a:rPr>
              <a:t>Subscribe</a:t>
            </a:r>
            <a:endParaRPr lang="de-DE" dirty="0" err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C8B56-2276-4322-A246-FBE87E15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Device 1 veröffentlicht Daten unter einem Topic (publish)</a:t>
            </a:r>
            <a:endParaRPr lang="de-DE" dirty="0"/>
          </a:p>
          <a:p>
            <a:r>
              <a:rPr lang="de-DE" dirty="0">
                <a:cs typeface="Calibri"/>
              </a:rPr>
              <a:t>Device 2 hat dieses Topic abonniert (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)</a:t>
            </a:r>
            <a:endParaRPr lang="de-DE" dirty="0"/>
          </a:p>
          <a:p>
            <a:r>
              <a:rPr lang="de-DE" dirty="0" smtClean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 smtClean="0">
                <a:cs typeface="Calibri"/>
              </a:rPr>
              <a:t>Device </a:t>
            </a:r>
            <a:r>
              <a:rPr lang="de-DE" dirty="0">
                <a:cs typeface="Calibri"/>
              </a:rPr>
              <a:t>2 erhält die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D33A2EF-211D-4C56-B159-7F82C11C60F2}"/>
              </a:ext>
            </a:extLst>
          </p:cNvPr>
          <p:cNvSpPr/>
          <p:nvPr/>
        </p:nvSpPr>
        <p:spPr>
          <a:xfrm>
            <a:off x="611560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824899" y="3778295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770E79-06F6-4C9F-9BAD-90490108D05A}"/>
              </a:ext>
            </a:extLst>
          </p:cNvPr>
          <p:cNvSpPr/>
          <p:nvPr/>
        </p:nvSpPr>
        <p:spPr>
          <a:xfrm>
            <a:off x="7027454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2</a:t>
            </a:r>
            <a:endParaRPr lang="de-DE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2164313" y="4140605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388437" y="3881813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9C11426-7A82-4A0A-B2BD-71D817CF1C2C}"/>
              </a:ext>
            </a:extLst>
          </p:cNvPr>
          <p:cNvCxnSpPr>
            <a:cxnSpLocks/>
          </p:cNvCxnSpPr>
          <p:nvPr/>
        </p:nvCxnSpPr>
        <p:spPr>
          <a:xfrm flipH="1">
            <a:off x="5373336" y="4328230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F6B168B-8F52-4C96-83E2-B3C86897D373}"/>
              </a:ext>
            </a:extLst>
          </p:cNvPr>
          <p:cNvSpPr txBox="1"/>
          <p:nvPr/>
        </p:nvSpPr>
        <p:spPr>
          <a:xfrm>
            <a:off x="2168624" y="3788001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38EF2C-4D38-4447-BC72-A5C7252AD482}"/>
              </a:ext>
            </a:extLst>
          </p:cNvPr>
          <p:cNvSpPr txBox="1"/>
          <p:nvPr/>
        </p:nvSpPr>
        <p:spPr>
          <a:xfrm>
            <a:off x="5340170" y="3487579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18F652-4363-4DCA-AF7E-A6FF00C18B4E}"/>
              </a:ext>
            </a:extLst>
          </p:cNvPr>
          <p:cNvSpPr txBox="1"/>
          <p:nvPr/>
        </p:nvSpPr>
        <p:spPr>
          <a:xfrm>
            <a:off x="5392750" y="3982095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143975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44027-73D8-456A-87DB-B3299FF9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Topics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579D5-6245-4FEF-A557-37BB87B0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Spezifizieren den </a:t>
            </a:r>
            <a:r>
              <a:rPr lang="de-DE" dirty="0" smtClean="0">
                <a:cs typeface="Calibri"/>
              </a:rPr>
              <a:t>„Titel“ unter dem </a:t>
            </a:r>
            <a:r>
              <a:rPr lang="de-DE" dirty="0">
                <a:cs typeface="Calibri"/>
              </a:rPr>
              <a:t>Daten veröffentlicht werden </a:t>
            </a:r>
            <a:endParaRPr lang="de-DE" dirty="0" smtClean="0">
              <a:cs typeface="Calibri"/>
            </a:endParaRPr>
          </a:p>
          <a:p>
            <a:pPr lvl="1"/>
            <a:r>
              <a:rPr lang="de-DE" dirty="0" smtClean="0">
                <a:cs typeface="Calibri"/>
              </a:rPr>
              <a:t>Topics </a:t>
            </a:r>
            <a:r>
              <a:rPr lang="de-DE" dirty="0">
                <a:cs typeface="Calibri"/>
              </a:rPr>
              <a:t>werden als </a:t>
            </a:r>
            <a:r>
              <a:rPr lang="de-DE" dirty="0" smtClean="0">
                <a:cs typeface="Calibri"/>
              </a:rPr>
              <a:t>String angegeben</a:t>
            </a:r>
          </a:p>
          <a:p>
            <a:pPr lvl="1"/>
            <a:r>
              <a:rPr lang="de-DE" dirty="0" smtClean="0">
                <a:cs typeface="Calibri"/>
              </a:rPr>
              <a:t>Topics können Hierarchien bilden – die Level werden durch "/" </a:t>
            </a:r>
            <a:r>
              <a:rPr lang="de-DE" dirty="0">
                <a:cs typeface="Calibri"/>
              </a:rPr>
              <a:t>getrennt</a:t>
            </a:r>
          </a:p>
          <a:p>
            <a:pPr lvl="1"/>
            <a:r>
              <a:rPr lang="de-DE" dirty="0">
                <a:cs typeface="Calibri"/>
              </a:rPr>
              <a:t>Beispiel: </a:t>
            </a:r>
            <a:r>
              <a:rPr lang="de-DE" dirty="0" err="1" smtClean="0">
                <a:cs typeface="Calibri"/>
              </a:rPr>
              <a:t>home</a:t>
            </a:r>
            <a:r>
              <a:rPr lang="de-DE" dirty="0" smtClean="0">
                <a:cs typeface="Calibri"/>
              </a:rPr>
              <a:t>/</a:t>
            </a:r>
            <a:r>
              <a:rPr lang="de-DE" dirty="0" err="1" smtClean="0">
                <a:cs typeface="Calibri"/>
              </a:rPr>
              <a:t>office</a:t>
            </a:r>
            <a:r>
              <a:rPr lang="de-DE" dirty="0" smtClean="0">
                <a:cs typeface="Calibri"/>
              </a:rPr>
              <a:t>/</a:t>
            </a:r>
            <a:r>
              <a:rPr lang="de-DE" dirty="0" err="1" smtClean="0">
                <a:cs typeface="Calibri"/>
              </a:rPr>
              <a:t>lamp</a:t>
            </a:r>
            <a:endParaRPr lang="de-DE" dirty="0">
              <a:cs typeface="Calibri"/>
            </a:endParaRPr>
          </a:p>
          <a:p>
            <a:pPr lvl="1"/>
            <a:r>
              <a:rPr lang="de-DE" b="1" dirty="0" smtClean="0">
                <a:cs typeface="Calibri"/>
              </a:rPr>
              <a:t>Topics </a:t>
            </a:r>
            <a:r>
              <a:rPr lang="de-DE" b="1" dirty="0">
                <a:cs typeface="Calibri"/>
              </a:rPr>
              <a:t>sind </a:t>
            </a:r>
            <a:r>
              <a:rPr lang="de-DE" b="1" dirty="0" err="1" smtClean="0">
                <a:cs typeface="Calibri"/>
              </a:rPr>
              <a:t>case</a:t>
            </a:r>
            <a:r>
              <a:rPr lang="de-DE" b="1" dirty="0" smtClean="0">
                <a:cs typeface="Calibri"/>
              </a:rPr>
              <a:t>-sensitive:</a:t>
            </a:r>
            <a:r>
              <a:rPr lang="de-DE" dirty="0" smtClean="0">
                <a:cs typeface="Calibri"/>
              </a:rPr>
              <a:t>  </a:t>
            </a:r>
            <a:r>
              <a:rPr lang="de-DE" dirty="0" err="1" smtClean="0">
                <a:cs typeface="Calibri"/>
              </a:rPr>
              <a:t>home</a:t>
            </a:r>
            <a:r>
              <a:rPr lang="de-DE" dirty="0" smtClean="0">
                <a:cs typeface="Calibri"/>
              </a:rPr>
              <a:t>/</a:t>
            </a:r>
            <a:r>
              <a:rPr lang="de-DE" dirty="0" err="1" smtClean="0">
                <a:cs typeface="Calibri"/>
              </a:rPr>
              <a:t>office</a:t>
            </a:r>
            <a:r>
              <a:rPr lang="de-DE" dirty="0" smtClean="0">
                <a:cs typeface="Calibri"/>
              </a:rPr>
              <a:t>/</a:t>
            </a:r>
            <a:r>
              <a:rPr lang="de-DE" dirty="0" err="1" smtClean="0">
                <a:cs typeface="Calibri"/>
              </a:rPr>
              <a:t>lamp</a:t>
            </a:r>
            <a:r>
              <a:rPr lang="de-DE" dirty="0" smtClean="0">
                <a:cs typeface="Calibri"/>
              </a:rPr>
              <a:t> </a:t>
            </a:r>
            <a:r>
              <a:rPr lang="de-DE" dirty="0">
                <a:cs typeface="Calibri"/>
              </a:rPr>
              <a:t>!=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/LAMP</a:t>
            </a:r>
          </a:p>
          <a:p>
            <a:pPr lvl="1"/>
            <a:endParaRPr lang="de-DE" dirty="0" err="1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Grafik 4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237EBAFC-6D8C-4AF3-9336-07F987B2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" y="3859242"/>
            <a:ext cx="823334" cy="1630393"/>
          </a:xfrm>
          <a:prstGeom prst="rect">
            <a:avLst/>
          </a:prstGeom>
        </p:spPr>
      </p:pic>
      <p:pic>
        <p:nvPicPr>
          <p:cNvPr id="6" name="Grafik 6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975364AF-620F-482B-BC06-9C5539F2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82" y="3974332"/>
            <a:ext cx="2057400" cy="1389431"/>
          </a:xfrm>
          <a:prstGeom prst="rect">
            <a:avLst/>
          </a:prstGeom>
        </p:spPr>
      </p:pic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740E3643-80A0-42B4-9744-80715E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26" y="4211443"/>
            <a:ext cx="1000664" cy="93677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4991BCB-4188-4655-9D2D-17859F3B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39" y="4395157"/>
            <a:ext cx="569344" cy="5585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D2ED0BD-6F38-48BF-B63F-E965F83B43B3}"/>
              </a:ext>
            </a:extLst>
          </p:cNvPr>
          <p:cNvCxnSpPr/>
          <p:nvPr/>
        </p:nvCxnSpPr>
        <p:spPr>
          <a:xfrm flipV="1">
            <a:off x="1479430" y="4672284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DFDD2E-0F19-4104-9ABD-893D85E69362}"/>
              </a:ext>
            </a:extLst>
          </p:cNvPr>
          <p:cNvCxnSpPr/>
          <p:nvPr/>
        </p:nvCxnSpPr>
        <p:spPr>
          <a:xfrm flipV="1">
            <a:off x="5134876" y="4521322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F53AE91-5F88-4A53-A7E4-CD9FD2CEC615}"/>
              </a:ext>
            </a:extLst>
          </p:cNvPr>
          <p:cNvCxnSpPr/>
          <p:nvPr/>
        </p:nvCxnSpPr>
        <p:spPr>
          <a:xfrm flipV="1">
            <a:off x="7571836" y="4672284"/>
            <a:ext cx="44857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A4CCF88-4A60-4A94-AB2B-CF3049C16CB6}"/>
              </a:ext>
            </a:extLst>
          </p:cNvPr>
          <p:cNvSpPr txBox="1"/>
          <p:nvPr/>
        </p:nvSpPr>
        <p:spPr>
          <a:xfrm>
            <a:off x="1289647" y="4104018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  <a:r>
              <a:rPr lang="de-DE" b="1" dirty="0">
                <a:solidFill>
                  <a:srgbClr val="5B9BD5"/>
                </a:solidFill>
                <a:cs typeface="Calibri"/>
              </a:rPr>
              <a:t> in: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9173DB-E6BA-4E69-9D35-EAEC55BE57D8}"/>
              </a:ext>
            </a:extLst>
          </p:cNvPr>
          <p:cNvSpPr txBox="1"/>
          <p:nvPr/>
        </p:nvSpPr>
        <p:spPr>
          <a:xfrm>
            <a:off x="1429827" y="43628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2617720-7929-432B-A661-0029327A9E1D}"/>
              </a:ext>
            </a:extLst>
          </p:cNvPr>
          <p:cNvSpPr txBox="1"/>
          <p:nvPr/>
        </p:nvSpPr>
        <p:spPr>
          <a:xfrm>
            <a:off x="5020572" y="421184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368D5B-B564-43F1-8DF5-99D49D675341}"/>
              </a:ext>
            </a:extLst>
          </p:cNvPr>
          <p:cNvSpPr txBox="1"/>
          <p:nvPr/>
        </p:nvSpPr>
        <p:spPr>
          <a:xfrm>
            <a:off x="1440610" y="48696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D43C7C-2BCE-46D1-A97A-A39F7CD877B0}"/>
              </a:ext>
            </a:extLst>
          </p:cNvPr>
          <p:cNvSpPr txBox="1"/>
          <p:nvPr/>
        </p:nvSpPr>
        <p:spPr>
          <a:xfrm>
            <a:off x="5139185" y="457846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AA4AE3-0C2C-491E-93F4-D515BD635463}"/>
              </a:ext>
            </a:extLst>
          </p:cNvPr>
          <p:cNvCxnSpPr>
            <a:cxnSpLocks/>
          </p:cNvCxnSpPr>
          <p:nvPr/>
        </p:nvCxnSpPr>
        <p:spPr>
          <a:xfrm flipH="1">
            <a:off x="5098207" y="4946171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C1E2D00-EADA-4960-880E-DD016E4CA556}"/>
              </a:ext>
            </a:extLst>
          </p:cNvPr>
          <p:cNvSpPr txBox="1"/>
          <p:nvPr/>
        </p:nvSpPr>
        <p:spPr>
          <a:xfrm>
            <a:off x="5139189" y="4955876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 </a:t>
            </a:r>
            <a:r>
              <a:rPr lang="de-DE" b="1" dirty="0" err="1">
                <a:solidFill>
                  <a:srgbClr val="70AD47"/>
                </a:solidFill>
                <a:cs typeface="Calibri"/>
              </a:rPr>
              <a:t>to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:</a:t>
            </a:r>
            <a:endParaRPr lang="de-DE" b="1" dirty="0" err="1">
              <a:solidFill>
                <a:srgbClr val="70AD47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F9B0DCB-1232-482D-8DBD-5353C7A9BF21}"/>
              </a:ext>
            </a:extLst>
          </p:cNvPr>
          <p:cNvSpPr txBox="1"/>
          <p:nvPr/>
        </p:nvSpPr>
        <p:spPr>
          <a:xfrm>
            <a:off x="5214663" y="5214670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A11E95-94D6-472E-93DC-1AC0117C9334}"/>
              </a:ext>
            </a:extLst>
          </p:cNvPr>
          <p:cNvSpPr txBox="1"/>
          <p:nvPr/>
        </p:nvSpPr>
        <p:spPr>
          <a:xfrm>
            <a:off x="7576146" y="5020573"/>
            <a:ext cx="1410419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ED7D31"/>
                </a:solidFill>
              </a:rPr>
              <a:t>Lamp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</a:t>
            </a:r>
            <a:r>
              <a:rPr lang="de-DE" b="1" dirty="0" err="1">
                <a:solidFill>
                  <a:srgbClr val="ED7D31"/>
                </a:solidFill>
                <a:cs typeface="Calibri"/>
              </a:rPr>
              <a:t>turned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ON</a:t>
            </a:r>
            <a:endParaRPr lang="de-DE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_Master_Germany_DE_2015">
  <a:themeElements>
    <a:clrScheme name="SQS Colour Scheme">
      <a:dk1>
        <a:srgbClr val="353535"/>
      </a:dk1>
      <a:lt1>
        <a:srgbClr val="FFFFFF"/>
      </a:lt1>
      <a:dk2>
        <a:srgbClr val="1E6E5A"/>
      </a:dk2>
      <a:lt2>
        <a:srgbClr val="DDE3E4"/>
      </a:lt2>
      <a:accent1>
        <a:srgbClr val="8AAB7F"/>
      </a:accent1>
      <a:accent2>
        <a:srgbClr val="66A6C2"/>
      </a:accent2>
      <a:accent3>
        <a:srgbClr val="B5BD3A"/>
      </a:accent3>
      <a:accent4>
        <a:srgbClr val="FB8C20"/>
      </a:accent4>
      <a:accent5>
        <a:srgbClr val="8290B2"/>
      </a:accent5>
      <a:accent6>
        <a:srgbClr val="C7C4A1"/>
      </a:accent6>
      <a:hlink>
        <a:srgbClr val="1E6E5A"/>
      </a:hlink>
      <a:folHlink>
        <a:srgbClr val="81A6B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803275" rtl="0" eaLnBrk="1" fontAlgn="base" latinLnBrk="0" hangingPunct="1">
          <a:lnSpc>
            <a:spcPct val="130000"/>
          </a:lnSpc>
          <a:spcBef>
            <a:spcPct val="0"/>
          </a:spcBef>
          <a:spcAft>
            <a:spcPct val="0"/>
          </a:spcAft>
          <a:buClrTx/>
          <a:buSzPct val="120000"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äsentation1" id="{2E4A7A45-1F89-441C-A7A8-6E81E1F5D5EE}" vid="{5B86CA69-D54E-420B-A2A9-1C55EC5FE3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D1287C8A14C4784922B905EB62564" ma:contentTypeVersion="27" ma:contentTypeDescription="Create a new document." ma:contentTypeScope="" ma:versionID="5c9ed01f2d9557ed9a16f366bed9ab93">
  <xsd:schema xmlns:xsd="http://www.w3.org/2001/XMLSchema" xmlns:xs="http://www.w3.org/2001/XMLSchema" xmlns:p="http://schemas.microsoft.com/office/2006/metadata/properties" xmlns:ns1="http://schemas.microsoft.com/sharepoint/v3" xmlns:ns2="199fc732-96ad-45dd-8397-16506d62174a" xmlns:ns3="http://schemas.microsoft.com/sharepoint/v4" targetNamespace="http://schemas.microsoft.com/office/2006/metadata/properties" ma:root="true" ma:fieldsID="8b5919270b1c4d91cb5d26f2b10bf3ba" ns1:_="" ns2:_="" ns3:_="">
    <xsd:import namespace="http://schemas.microsoft.com/sharepoint/v3"/>
    <xsd:import namespace="199fc732-96ad-45dd-8397-16506d62174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Language" minOccurs="0"/>
                <xsd:element ref="ns1:PublishingStartDate" minOccurs="0"/>
                <xsd:element ref="ns1:PublishingExpirationDate" minOccurs="0"/>
                <xsd:element ref="ns2:Industry" minOccurs="0"/>
                <xsd:element ref="ns3:IconOverlay" minOccurs="0"/>
                <xsd:element ref="ns2:SQS_x0020_Content_x0020_Type" minOccurs="0"/>
                <xsd:element ref="ns2:Author0" minOccurs="0"/>
                <xsd:element ref="ns2:Latest_x0020_Update" minOccurs="0"/>
                <xsd:element ref="ns2:Range" minOccurs="0"/>
                <xsd:element ref="ns2:Product" minOccurs="0"/>
                <xsd:element ref="ns2:Services_x0020__x0026__x0020_PractiQs" minOccurs="0"/>
                <xsd:element ref="ns2:Development_x0020_Models" minOccurs="0"/>
                <xsd:element ref="ns2:Key_x0020_Wor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c732-96ad-45dd-8397-16506d62174a" elementFormDefault="qualified">
    <xsd:import namespace="http://schemas.microsoft.com/office/2006/documentManagement/types"/>
    <xsd:import namespace="http://schemas.microsoft.com/office/infopath/2007/PartnerControls"/>
    <xsd:element name="Language" ma:index="4" nillable="true" ma:displayName="Language" ma:format="Dropdown" ma:internalName="Language">
      <xsd:simpleType>
        <xsd:union memberTypes="dms:Text">
          <xsd:simpleType>
            <xsd:restriction base="dms:Choice">
              <xsd:enumeration value="English"/>
              <xsd:enumeration value="German"/>
              <xsd:enumeration value="Dutch"/>
              <xsd:enumeration value="Italian"/>
            </xsd:restriction>
          </xsd:simpleType>
        </xsd:union>
      </xsd:simpleType>
    </xsd:element>
    <xsd:element name="Industry" ma:index="11" nillable="true" ma:displayName="Industry" ma:format="Dropdown" ma:internalName="Industry">
      <xsd:simpleType>
        <xsd:union memberTypes="dms:Text">
          <xsd:simpleType>
            <xsd:restriction base="dms:Choice">
              <xsd:enumeration value="Banking &amp; Finance"/>
              <xsd:enumeration value="Energy &amp; Utilities"/>
              <xsd:enumeration value="Games &amp; Gambling"/>
              <xsd:enumeration value="Insurance"/>
              <xsd:enumeration value="Automotive &amp; Manufacturing"/>
              <xsd:enumeration value="Public Sector"/>
              <xsd:enumeration value="Retail &amp; Logistics"/>
              <xsd:enumeration value="Telecommunications"/>
              <xsd:enumeration value="Other"/>
            </xsd:restriction>
          </xsd:simpleType>
        </xsd:union>
      </xsd:simpleType>
    </xsd:element>
    <xsd:element name="SQS_x0020_Content_x0020_Type" ma:index="13" nillable="true" ma:displayName="SQS Content Type" ma:format="Dropdown" ma:internalName="SQS_x0020_Content_x0020_Type">
      <xsd:simpleType>
        <xsd:union memberTypes="dms:Text">
          <xsd:simpleType>
            <xsd:restriction base="dms:Choice">
              <xsd:enumeration value="Customer Story"/>
              <xsd:enumeration value="Whitepaper"/>
              <xsd:enumeration value="Sales Brochure"/>
              <xsd:enumeration value="Fact Sheet"/>
              <xsd:enumeration value="Template"/>
              <xsd:enumeration value="Partnership Brochure"/>
              <xsd:enumeration value="PowerPoint Presentation"/>
            </xsd:restriction>
          </xsd:simpleType>
        </xsd:union>
      </xsd:simpleType>
    </xsd:element>
    <xsd:element name="Author0" ma:index="14" nillable="true" ma:displayName="Author" ma:internalName="Author0">
      <xsd:simpleType>
        <xsd:restriction base="dms:Text">
          <xsd:maxLength value="255"/>
        </xsd:restriction>
      </xsd:simpleType>
    </xsd:element>
    <xsd:element name="Latest_x0020_Update" ma:index="15" nillable="true" ma:displayName="Latest Update" ma:format="DateOnly" ma:internalName="Latest_x0020_Update">
      <xsd:simpleType>
        <xsd:restriction base="dms:DateTime"/>
      </xsd:simpleType>
    </xsd:element>
    <xsd:element name="Range" ma:index="16" nillable="true" ma:displayName="Range" ma:format="Dropdown" ma:internalName="Range">
      <xsd:simpleType>
        <xsd:restriction base="dms:Choice">
          <xsd:enumeration value="Global"/>
          <xsd:enumeration value="AT"/>
          <xsd:enumeration value="CH"/>
          <xsd:enumeration value="DACH"/>
          <xsd:enumeration value="DE"/>
          <xsd:enumeration value="EG"/>
          <xsd:enumeration value="FI"/>
          <xsd:enumeration value="GMC"/>
          <xsd:enumeration value="IN"/>
          <xsd:enumeration value="IN BFSI"/>
          <xsd:enumeration value="IRE"/>
          <xsd:enumeration value="ITA"/>
          <xsd:enumeration value="NL"/>
          <xsd:enumeration value="NO"/>
          <xsd:enumeration value="SA"/>
          <xsd:enumeration value="SWE"/>
          <xsd:enumeration value="UK"/>
          <xsd:enumeration value="USA"/>
        </xsd:restriction>
      </xsd:simpleType>
    </xsd:element>
    <xsd:element name="Product" ma:index="17" nillable="true" ma:displayName="Product" ma:format="Dropdown" ma:internalName="Product">
      <xsd:simpleType>
        <xsd:union memberTypes="dms:Text">
          <xsd:simpleType>
            <xsd:restriction base="dms:Choice">
              <xsd:enumeration value="SAP"/>
              <xsd:enumeration value="Siemens PLM"/>
              <xsd:enumeration value="Oracle"/>
            </xsd:restriction>
          </xsd:simpleType>
        </xsd:union>
      </xsd:simpleType>
    </xsd:element>
    <xsd:element name="Services_x0020__x0026__x0020_PractiQs" ma:index="18" nillable="true" ma:displayName="Services &amp; PractiQs" ma:format="Dropdown" ma:internalName="Services_x0020__x0026__x0020_PractiQs">
      <xsd:simpleType>
        <xsd:union memberTypes="dms:Text">
          <xsd:simpleType>
            <xsd:restriction base="dms:Choice">
              <xsd:enumeration value="Project &amp;  Business Consulting"/>
              <xsd:enumeration value="Quality &amp; Risk Management"/>
              <xsd:enumeration value="Test Management"/>
              <xsd:enumeration value="Functional Testing"/>
              <xsd:enumeration value="Non-Functional Testing"/>
              <xsd:enumeration value="Test Technology Support"/>
            </xsd:restriction>
          </xsd:simpleType>
        </xsd:union>
      </xsd:simpleType>
    </xsd:element>
    <xsd:element name="Development_x0020_Models" ma:index="19" nillable="true" ma:displayName="Development Models" ma:format="Dropdown" ma:internalName="Development_x0020_Models">
      <xsd:simpleType>
        <xsd:union memberTypes="dms:Text">
          <xsd:simpleType>
            <xsd:restriction base="dms:Choice">
              <xsd:enumeration value="Agile"/>
              <xsd:enumeration value="DevOps"/>
              <xsd:enumeration value="Model Based"/>
            </xsd:restriction>
          </xsd:simpleType>
        </xsd:union>
      </xsd:simpleType>
    </xsd:element>
    <xsd:element name="Key_x0020_Words" ma:index="20" nillable="true" ma:displayName="Keywords" ma:internalName="Key_x0020_Word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199fc732-96ad-45dd-8397-16506d62174a" xsi:nil="true"/>
    <Author0 xmlns="199fc732-96ad-45dd-8397-16506d62174a">Verena Ruckes</Author0>
    <Product xmlns="199fc732-96ad-45dd-8397-16506d62174a" xsi:nil="true"/>
    <SQS_x0020_Content_x0020_Type xmlns="199fc732-96ad-45dd-8397-16506d62174a">Template</SQS_x0020_Content_x0020_Type>
    <Services_x0020__x0026__x0020_PractiQs xmlns="199fc732-96ad-45dd-8397-16506d62174a" xsi:nil="true"/>
    <Latest_x0020_Update xmlns="199fc732-96ad-45dd-8397-16506d62174a">2017-07-31T23:00:00+00:00</Latest_x0020_Update>
    <IconOverlay xmlns="http://schemas.microsoft.com/sharepoint/v4" xsi:nil="true"/>
    <Language xmlns="199fc732-96ad-45dd-8397-16506d62174a">German</Language>
    <Development_x0020_Models xmlns="199fc732-96ad-45dd-8397-16506d62174a" xsi:nil="true"/>
    <PublishingExpirationDate xmlns="http://schemas.microsoft.com/sharepoint/v3" xsi:nil="true"/>
    <PublishingStartDate xmlns="http://schemas.microsoft.com/sharepoint/v3" xsi:nil="true"/>
    <Key_x0020_Words xmlns="199fc732-96ad-45dd-8397-16506d62174a" xsi:nil="true"/>
    <Range xmlns="199fc732-96ad-45dd-8397-16506d62174a">DE</Range>
  </documentManagement>
</p:properties>
</file>

<file path=customXml/itemProps1.xml><?xml version="1.0" encoding="utf-8"?>
<ds:datastoreItem xmlns:ds="http://schemas.openxmlformats.org/officeDocument/2006/customXml" ds:itemID="{104E2CAC-0710-4D32-946D-FC43491667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129E3C-E9F5-4DD2-96C6-BDF9B46E7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99fc732-96ad-45dd-8397-16506d62174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78D427-6099-4B65-B94D-D6ED5E0869FC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sharepoint/v4"/>
    <ds:schemaRef ds:uri="199fc732-96ad-45dd-8397-16506d62174a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PPT_Master_Germany_DE_2017</Template>
  <TotalTime>0</TotalTime>
  <Words>677</Words>
  <Application>Microsoft Office PowerPoint</Application>
  <PresentationFormat>Bildschirmpräsentation (4:3)</PresentationFormat>
  <Paragraphs>180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PPT_Master_Germany_DE_2015</vt:lpstr>
      <vt:lpstr>IoT-Hackathon</vt:lpstr>
      <vt:lpstr>Systemübersicht</vt:lpstr>
      <vt:lpstr>PowerPoint-Präsentation</vt:lpstr>
      <vt:lpstr>MQTT - Kurzübersicht</vt:lpstr>
      <vt:lpstr>MQTT – Was ist das?</vt:lpstr>
      <vt:lpstr>MQTT - Basisbegriffe</vt:lpstr>
      <vt:lpstr>MQTT - Broker</vt:lpstr>
      <vt:lpstr>MQTT – Publish/Subscribe</vt:lpstr>
      <vt:lpstr>MQTT - Topics</vt:lpstr>
      <vt:lpstr>INFLUXDB – Keine Einführung</vt:lpstr>
      <vt:lpstr>INFLUXDB </vt:lpstr>
      <vt:lpstr>NODE-RED</vt:lpstr>
      <vt:lpstr>PowerPoint-Präsentation</vt:lpstr>
      <vt:lpstr>GRAFANA</vt:lpstr>
      <vt:lpstr>PowerPoint-Präsentation</vt:lpstr>
      <vt:lpstr>Node A - Hardware </vt:lpstr>
      <vt:lpstr>PowerPoint-Präsentation</vt:lpstr>
      <vt:lpstr>PowerPoint-Präsentation</vt:lpstr>
      <vt:lpstr>Node B - Hardware </vt:lpstr>
      <vt:lpstr>PowerPoint-Präsentation</vt:lpstr>
      <vt:lpstr>PowerPoint-Präsentation</vt:lpstr>
      <vt:lpstr>PowerPoint-Präsentation</vt:lpstr>
      <vt:lpstr>Software</vt:lpstr>
      <vt:lpstr>Programmierung mit der Arduino Entwicklungsumgebung</vt:lpstr>
      <vt:lpstr>Entwicklungsboard auswählen</vt:lpstr>
      <vt:lpstr>Zusatzbibliotheken installieren</vt:lpstr>
      <vt:lpstr>PowerPoint-Präsentation</vt:lpstr>
    </vt:vector>
  </TitlesOfParts>
  <Company>SQS.com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Mohaupt</dc:creator>
  <cp:lastModifiedBy>Thomas Mohaupt</cp:lastModifiedBy>
  <cp:revision>15</cp:revision>
  <dcterms:created xsi:type="dcterms:W3CDTF">2018-08-21T12:49:12Z</dcterms:created>
  <dcterms:modified xsi:type="dcterms:W3CDTF">2018-08-27T11:45:28Z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0x010100DC3D1287C8A14C4784922B905EB62564</vt:lpwstr>
  </property>
</Properties>
</file>